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
      <p:font typeface="Corbel"/>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Corbel-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orbel-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orbel-boldItalic.fntdata"/><Relationship Id="rId30" Type="http://schemas.openxmlformats.org/officeDocument/2006/relationships/font" Target="fonts/Corbel-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2f83411964_6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2f83411964_6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2f83411964_6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2f83411964_6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2f83411964_6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2f83411964_6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2f83411964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2f83411964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2f83411964_9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2f83411964_9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2f83411964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2f83411964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74151"/>
                </a:solidFill>
                <a:highlight>
                  <a:srgbClr val="F7F7F8"/>
                </a:highlight>
                <a:latin typeface="Roboto"/>
                <a:ea typeface="Roboto"/>
                <a:cs typeface="Roboto"/>
                <a:sym typeface="Roboto"/>
              </a:rPr>
              <a:t>setting the minimum sample split parameter too high can lead to underfitting, as the model may not be able to capture enough details of the data. On the other hand, setting it too low can lead to overfitting, where the model may become too complex and not generalize well to new data</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2f83411964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2f83411964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2c123b38f0_0_1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2c123b38f0_0_1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2f3b61f6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2f3b61f6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2c123b38f0_0_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2c123b38f0_0_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2c123b38f0_0_1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2c123b38f0_0_1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2c123b38f0_0_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2c123b38f0_0_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2c123b38f0_0_1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2c123b38f0_0_1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2c123b38f0_0_1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2c123b38f0_0_1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2c123b38f0_0_10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2c123b38f0_0_1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2f83411964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2f83411964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2f83411964_6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2f83411964_6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1.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20.png"/><Relationship Id="rId5"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www.kaggle.com/datasets/martj42/international-football-results-from-1872-t" TargetMode="External"/><Relationship Id="rId4" Type="http://schemas.openxmlformats.org/officeDocument/2006/relationships/hyperlink" Target="https://www.todaymatchprediction.com/" TargetMode="External"/><Relationship Id="rId5" Type="http://schemas.openxmlformats.org/officeDocument/2006/relationships/hyperlink" Target="https://github.com/topics/football-prediction" TargetMode="External"/><Relationship Id="rId6" Type="http://schemas.openxmlformats.org/officeDocument/2006/relationships/hyperlink" Target="https://public.tableau.com/app/discover" TargetMode="External"/><Relationship Id="rId7" Type="http://schemas.openxmlformats.org/officeDocument/2006/relationships/hyperlink" Target="https://fbref.com/en/comps/9/Premier-League-Stat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ipl.org/topics/footbal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84" name="Shape 84"/>
        <p:cNvGrpSpPr/>
        <p:nvPr/>
      </p:nvGrpSpPr>
      <p:grpSpPr>
        <a:xfrm>
          <a:off x="0" y="0"/>
          <a:ext cx="0" cy="0"/>
          <a:chOff x="0" y="0"/>
          <a:chExt cx="0" cy="0"/>
        </a:xfrm>
      </p:grpSpPr>
      <p:sp>
        <p:nvSpPr>
          <p:cNvPr id="85" name="Google Shape;85;p13"/>
          <p:cNvSpPr txBox="1"/>
          <p:nvPr>
            <p:ph type="ctrTitle"/>
          </p:nvPr>
        </p:nvSpPr>
        <p:spPr>
          <a:xfrm>
            <a:off x="1698475" y="1686000"/>
            <a:ext cx="6324000" cy="7926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solidFill>
                  <a:srgbClr val="0000FF"/>
                </a:solidFill>
              </a:rPr>
              <a:t>Football Match </a:t>
            </a:r>
            <a:r>
              <a:rPr lang="en">
                <a:solidFill>
                  <a:srgbClr val="0000FF"/>
                </a:solidFill>
              </a:rPr>
              <a:t>Prediction</a:t>
            </a:r>
            <a:endParaRPr>
              <a:solidFill>
                <a:srgbClr val="0000FF"/>
              </a:solidFill>
            </a:endParaRPr>
          </a:p>
        </p:txBody>
      </p:sp>
      <p:sp>
        <p:nvSpPr>
          <p:cNvPr id="86" name="Google Shape;86;p13"/>
          <p:cNvSpPr txBox="1"/>
          <p:nvPr>
            <p:ph idx="1" type="subTitle"/>
          </p:nvPr>
        </p:nvSpPr>
        <p:spPr>
          <a:xfrm>
            <a:off x="772525" y="2869650"/>
            <a:ext cx="8175900" cy="7926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8675">
                <a:solidFill>
                  <a:schemeClr val="accent1"/>
                </a:solidFill>
              </a:rPr>
              <a:t>                                             </a:t>
            </a:r>
            <a:r>
              <a:rPr b="1" lang="en" sz="10675">
                <a:solidFill>
                  <a:schemeClr val="accent1"/>
                </a:solidFill>
              </a:rPr>
              <a:t>Team - 11</a:t>
            </a:r>
            <a:endParaRPr b="1" sz="10675">
              <a:solidFill>
                <a:schemeClr val="accent1"/>
              </a:solidFill>
            </a:endParaRPr>
          </a:p>
          <a:p>
            <a:pPr indent="0" lvl="0" marL="0" rtl="0" algn="l">
              <a:spcBef>
                <a:spcPts val="0"/>
              </a:spcBef>
              <a:spcAft>
                <a:spcPts val="0"/>
              </a:spcAft>
              <a:buNone/>
            </a:pPr>
            <a:r>
              <a:rPr b="1" lang="en" sz="7025">
                <a:solidFill>
                  <a:schemeClr val="accent1"/>
                </a:solidFill>
              </a:rPr>
              <a:t>David Haiming Wang, Deepika Mehanti,</a:t>
            </a:r>
            <a:r>
              <a:rPr b="1" lang="en" sz="13025">
                <a:solidFill>
                  <a:schemeClr val="accent1"/>
                </a:solidFill>
              </a:rPr>
              <a:t> </a:t>
            </a:r>
            <a:r>
              <a:rPr b="1" lang="en" sz="7025">
                <a:solidFill>
                  <a:schemeClr val="accent1"/>
                </a:solidFill>
              </a:rPr>
              <a:t>Geon Woo Andy Jeong, </a:t>
            </a:r>
            <a:r>
              <a:rPr b="1" lang="en" sz="7950">
                <a:solidFill>
                  <a:schemeClr val="accent1"/>
                </a:solidFill>
              </a:rPr>
              <a:t>X</a:t>
            </a:r>
            <a:r>
              <a:rPr b="1" lang="en" sz="7950">
                <a:solidFill>
                  <a:schemeClr val="accent1"/>
                </a:solidFill>
              </a:rPr>
              <a:t>uan </a:t>
            </a:r>
            <a:r>
              <a:rPr b="1" lang="en" sz="7150">
                <a:solidFill>
                  <a:schemeClr val="accent1"/>
                </a:solidFill>
              </a:rPr>
              <a:t>Liu(Kate)</a:t>
            </a:r>
            <a:r>
              <a:rPr b="1" lang="en" sz="7150">
                <a:solidFill>
                  <a:srgbClr val="1D1C1D"/>
                </a:solidFill>
                <a:highlight>
                  <a:srgbClr val="FFFFFF"/>
                </a:highlight>
              </a:rPr>
              <a:t> </a:t>
            </a:r>
            <a:endParaRPr b="1" sz="13025">
              <a:solidFill>
                <a:srgbClr val="1D1C1D"/>
              </a:solidFill>
              <a:highlight>
                <a:srgbClr val="F8F8F8"/>
              </a:highlight>
            </a:endParaRPr>
          </a:p>
          <a:p>
            <a:pPr indent="0" lvl="0" marL="0" rtl="0" algn="l">
              <a:spcBef>
                <a:spcPts val="0"/>
              </a:spcBef>
              <a:spcAft>
                <a:spcPts val="0"/>
              </a:spcAft>
              <a:buClr>
                <a:schemeClr val="dk1"/>
              </a:buClr>
              <a:buSzPct val="95652"/>
              <a:buFont typeface="Arial"/>
              <a:buNone/>
            </a:pPr>
            <a:r>
              <a:t/>
            </a:r>
            <a:endParaRPr b="1" sz="1150">
              <a:solidFill>
                <a:srgbClr val="1D1C1D"/>
              </a:solidFill>
              <a:highlight>
                <a:srgbClr val="F8F8F8"/>
              </a:highlight>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2"/>
          <p:cNvSpPr txBox="1"/>
          <p:nvPr>
            <p:ph type="title"/>
          </p:nvPr>
        </p:nvSpPr>
        <p:spPr>
          <a:xfrm>
            <a:off x="0" y="0"/>
            <a:ext cx="91440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Logistic Regression – 2nd Model</a:t>
            </a:r>
            <a:endParaRPr/>
          </a:p>
        </p:txBody>
      </p:sp>
      <p:sp>
        <p:nvSpPr>
          <p:cNvPr id="155" name="Google Shape;155;p22"/>
          <p:cNvSpPr txBox="1"/>
          <p:nvPr>
            <p:ph idx="1" type="body"/>
          </p:nvPr>
        </p:nvSpPr>
        <p:spPr>
          <a:xfrm>
            <a:off x="311700" y="782600"/>
            <a:ext cx="49932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For my second attempt, I made a new column, listing the names of the team that won each game, which were numerically codified after. The model was run again, resulting in the accuracy score of 0.62.</a:t>
            </a:r>
            <a:endParaRPr/>
          </a:p>
        </p:txBody>
      </p:sp>
      <p:pic>
        <p:nvPicPr>
          <p:cNvPr id="156" name="Google Shape;156;p22"/>
          <p:cNvPicPr preferRelativeResize="0"/>
          <p:nvPr/>
        </p:nvPicPr>
        <p:blipFill>
          <a:blip r:embed="rId3">
            <a:alphaModFix/>
          </a:blip>
          <a:stretch>
            <a:fillRect/>
          </a:stretch>
        </p:blipFill>
        <p:spPr>
          <a:xfrm>
            <a:off x="6013174" y="808775"/>
            <a:ext cx="2798775" cy="3286650"/>
          </a:xfrm>
          <a:prstGeom prst="rect">
            <a:avLst/>
          </a:prstGeom>
          <a:noFill/>
          <a:ln cap="flat" cmpd="sng" w="9525">
            <a:solidFill>
              <a:srgbClr val="1D1C1D"/>
            </a:solidFill>
            <a:prstDash val="solid"/>
            <a:round/>
            <a:headEnd len="sm" w="sm" type="none"/>
            <a:tailEnd len="sm" w="sm" type="none"/>
          </a:ln>
        </p:spPr>
      </p:pic>
      <p:pic>
        <p:nvPicPr>
          <p:cNvPr id="157" name="Google Shape;157;p22"/>
          <p:cNvPicPr preferRelativeResize="0"/>
          <p:nvPr/>
        </p:nvPicPr>
        <p:blipFill>
          <a:blip r:embed="rId4">
            <a:alphaModFix/>
          </a:blip>
          <a:stretch>
            <a:fillRect/>
          </a:stretch>
        </p:blipFill>
        <p:spPr>
          <a:xfrm>
            <a:off x="361825" y="3123725"/>
            <a:ext cx="5066937" cy="1402650"/>
          </a:xfrm>
          <a:prstGeom prst="rect">
            <a:avLst/>
          </a:prstGeom>
          <a:noFill/>
          <a:ln cap="flat" cmpd="sng" w="9525">
            <a:solidFill>
              <a:srgbClr val="292929"/>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3"/>
          <p:cNvSpPr txBox="1"/>
          <p:nvPr>
            <p:ph type="title"/>
          </p:nvPr>
        </p:nvSpPr>
        <p:spPr>
          <a:xfrm>
            <a:off x="0" y="0"/>
            <a:ext cx="91440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Improving</a:t>
            </a:r>
            <a:r>
              <a:rPr lang="en"/>
              <a:t> 2nd Model</a:t>
            </a:r>
            <a:endParaRPr/>
          </a:p>
        </p:txBody>
      </p:sp>
      <p:sp>
        <p:nvSpPr>
          <p:cNvPr id="163" name="Google Shape;163;p23"/>
          <p:cNvSpPr txBox="1"/>
          <p:nvPr>
            <p:ph idx="1" type="body"/>
          </p:nvPr>
        </p:nvSpPr>
        <p:spPr>
          <a:xfrm>
            <a:off x="311700" y="782600"/>
            <a:ext cx="49932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 doubled the amount of data by adding an additional dataset from another season. The prediction was made using 20/21 - 21/22 data, as opposed to just one season. </a:t>
            </a:r>
            <a:endParaRPr/>
          </a:p>
          <a:p>
            <a:pPr indent="0" lvl="0" marL="0" rtl="0" algn="l">
              <a:spcBef>
                <a:spcPts val="1200"/>
              </a:spcBef>
              <a:spcAft>
                <a:spcPts val="1200"/>
              </a:spcAft>
              <a:buNone/>
            </a:pPr>
            <a:r>
              <a:rPr lang="en"/>
              <a:t>I also added new columns to suit the main purpose of the prediction – to see who will win this year’s league! </a:t>
            </a:r>
            <a:endParaRPr/>
          </a:p>
        </p:txBody>
      </p:sp>
      <p:pic>
        <p:nvPicPr>
          <p:cNvPr id="164" name="Google Shape;164;p23"/>
          <p:cNvPicPr preferRelativeResize="0"/>
          <p:nvPr/>
        </p:nvPicPr>
        <p:blipFill>
          <a:blip r:embed="rId3">
            <a:alphaModFix/>
          </a:blip>
          <a:stretch>
            <a:fillRect/>
          </a:stretch>
        </p:blipFill>
        <p:spPr>
          <a:xfrm>
            <a:off x="3691101" y="3084316"/>
            <a:ext cx="4993201" cy="1582162"/>
          </a:xfrm>
          <a:prstGeom prst="rect">
            <a:avLst/>
          </a:prstGeom>
          <a:noFill/>
          <a:ln cap="flat" cmpd="sng" w="9525">
            <a:solidFill>
              <a:srgbClr val="1D1C1D"/>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4"/>
          <p:cNvSpPr txBox="1"/>
          <p:nvPr>
            <p:ph type="title"/>
          </p:nvPr>
        </p:nvSpPr>
        <p:spPr>
          <a:xfrm>
            <a:off x="0" y="0"/>
            <a:ext cx="91440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Logistic Regression – Results</a:t>
            </a:r>
            <a:endParaRPr/>
          </a:p>
        </p:txBody>
      </p:sp>
      <p:pic>
        <p:nvPicPr>
          <p:cNvPr id="170" name="Google Shape;170;p24"/>
          <p:cNvPicPr preferRelativeResize="0"/>
          <p:nvPr/>
        </p:nvPicPr>
        <p:blipFill>
          <a:blip r:embed="rId3">
            <a:alphaModFix/>
          </a:blip>
          <a:stretch>
            <a:fillRect/>
          </a:stretch>
        </p:blipFill>
        <p:spPr>
          <a:xfrm>
            <a:off x="3755400" y="2623313"/>
            <a:ext cx="2143125" cy="2143125"/>
          </a:xfrm>
          <a:prstGeom prst="rect">
            <a:avLst/>
          </a:prstGeom>
          <a:noFill/>
          <a:ln>
            <a:noFill/>
          </a:ln>
        </p:spPr>
      </p:pic>
      <p:pic>
        <p:nvPicPr>
          <p:cNvPr id="171" name="Google Shape;171;p24"/>
          <p:cNvPicPr preferRelativeResize="0"/>
          <p:nvPr/>
        </p:nvPicPr>
        <p:blipFill>
          <a:blip r:embed="rId4">
            <a:alphaModFix/>
          </a:blip>
          <a:stretch>
            <a:fillRect/>
          </a:stretch>
        </p:blipFill>
        <p:spPr>
          <a:xfrm>
            <a:off x="4932350" y="770163"/>
            <a:ext cx="4048976" cy="1690775"/>
          </a:xfrm>
          <a:prstGeom prst="rect">
            <a:avLst/>
          </a:prstGeom>
          <a:noFill/>
          <a:ln cap="flat" cmpd="sng" w="9525">
            <a:solidFill>
              <a:srgbClr val="1D1C1D"/>
            </a:solidFill>
            <a:prstDash val="solid"/>
            <a:round/>
            <a:headEnd len="sm" w="sm" type="none"/>
            <a:tailEnd len="sm" w="sm" type="none"/>
          </a:ln>
        </p:spPr>
      </p:pic>
      <p:sp>
        <p:nvSpPr>
          <p:cNvPr id="172" name="Google Shape;172;p24"/>
          <p:cNvSpPr txBox="1"/>
          <p:nvPr>
            <p:ph idx="1" type="body"/>
          </p:nvPr>
        </p:nvSpPr>
        <p:spPr>
          <a:xfrm>
            <a:off x="162625" y="770175"/>
            <a:ext cx="4645500" cy="390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0 is the number of draws in the tested data, so ignore it. </a:t>
            </a:r>
            <a:endParaRPr/>
          </a:p>
          <a:p>
            <a:pPr indent="0" lvl="0" marL="0" rtl="0" algn="l">
              <a:spcBef>
                <a:spcPts val="1200"/>
              </a:spcBef>
              <a:spcAft>
                <a:spcPts val="0"/>
              </a:spcAft>
              <a:buNone/>
            </a:pPr>
            <a:r>
              <a:rPr lang="en"/>
              <a:t>Finally, my model predicted that Team 19 – Tottenham Hotspurs – would win the league (most n of wins), followed by Arsenal (1), Man City (13), and Chelsea (10). </a:t>
            </a:r>
            <a:endParaRPr/>
          </a:p>
          <a:p>
            <a:pPr indent="0" lvl="0" marL="0" rtl="0" algn="l">
              <a:spcBef>
                <a:spcPts val="1200"/>
              </a:spcBef>
              <a:spcAft>
                <a:spcPts val="0"/>
              </a:spcAft>
              <a:buNone/>
            </a:pPr>
            <a:r>
              <a:rPr lang="en"/>
              <a:t>Tottenham has 62% chance of winning the league cup, according to my model. Will they be able to win their first ever trophy?</a:t>
            </a:r>
            <a:endParaRPr/>
          </a:p>
          <a:p>
            <a:pPr indent="0" lvl="0" marL="0" rtl="0" algn="l">
              <a:spcBef>
                <a:spcPts val="1200"/>
              </a:spcBef>
              <a:spcAft>
                <a:spcPts val="1200"/>
              </a:spcAft>
              <a:buNone/>
            </a:pPr>
            <a:r>
              <a:rPr lang="en"/>
              <a:t>If i trust my model, I would have to bet on Tottenham. </a:t>
            </a:r>
            <a:endParaRPr/>
          </a:p>
        </p:txBody>
      </p:sp>
      <p:pic>
        <p:nvPicPr>
          <p:cNvPr id="173" name="Google Shape;173;p24"/>
          <p:cNvPicPr preferRelativeResize="0"/>
          <p:nvPr/>
        </p:nvPicPr>
        <p:blipFill>
          <a:blip r:embed="rId5">
            <a:alphaModFix/>
          </a:blip>
          <a:stretch>
            <a:fillRect/>
          </a:stretch>
        </p:blipFill>
        <p:spPr>
          <a:xfrm>
            <a:off x="5340350" y="2571750"/>
            <a:ext cx="3640975" cy="20480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Random Forest Model Approach 1 (David)</a:t>
            </a:r>
            <a:endParaRPr/>
          </a:p>
        </p:txBody>
      </p:sp>
      <p:sp>
        <p:nvSpPr>
          <p:cNvPr id="179" name="Google Shape;179;p25"/>
          <p:cNvSpPr txBox="1"/>
          <p:nvPr>
            <p:ph idx="1" type="body"/>
          </p:nvPr>
        </p:nvSpPr>
        <p:spPr>
          <a:xfrm>
            <a:off x="311700" y="1017800"/>
            <a:ext cx="8520600" cy="3551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Data Source: 2020-2021 EPL Season Fixtures. </a:t>
            </a:r>
            <a:endParaRPr/>
          </a:p>
          <a:p>
            <a:pPr indent="-342900" lvl="0" marL="457200" rtl="0" algn="l">
              <a:spcBef>
                <a:spcPts val="0"/>
              </a:spcBef>
              <a:spcAft>
                <a:spcPts val="0"/>
              </a:spcAft>
              <a:buSzPts val="1800"/>
              <a:buChar char="●"/>
            </a:pPr>
            <a:r>
              <a:rPr lang="en"/>
              <a:t>Create a column with a calculated attaching/offensive rating, rating generated from goals scored and goals conceded for home team and away team.</a:t>
            </a:r>
            <a:endParaRPr/>
          </a:p>
          <a:p>
            <a:pPr indent="-342900" lvl="0" marL="457200" rtl="0" algn="l">
              <a:spcBef>
                <a:spcPts val="0"/>
              </a:spcBef>
              <a:spcAft>
                <a:spcPts val="0"/>
              </a:spcAft>
              <a:buSzPts val="1800"/>
              <a:buChar char="●"/>
            </a:pPr>
            <a:r>
              <a:rPr lang="en"/>
              <a:t>The model was able to generated a predicted points table ranking for the next season based on the data we gathered.</a:t>
            </a:r>
            <a:endParaRPr/>
          </a:p>
          <a:p>
            <a:pPr indent="0" lvl="0" marL="0" rtl="0" algn="l">
              <a:spcBef>
                <a:spcPts val="1200"/>
              </a:spcBef>
              <a:spcAft>
                <a:spcPts val="1200"/>
              </a:spcAft>
              <a:buNone/>
            </a:pPr>
            <a:r>
              <a:t/>
            </a:r>
            <a:endParaRPr/>
          </a:p>
        </p:txBody>
      </p:sp>
      <p:pic>
        <p:nvPicPr>
          <p:cNvPr id="180" name="Google Shape;180;p25"/>
          <p:cNvPicPr preferRelativeResize="0"/>
          <p:nvPr/>
        </p:nvPicPr>
        <p:blipFill>
          <a:blip r:embed="rId3">
            <a:alphaModFix/>
          </a:blip>
          <a:stretch>
            <a:fillRect/>
          </a:stretch>
        </p:blipFill>
        <p:spPr>
          <a:xfrm>
            <a:off x="432175" y="2750725"/>
            <a:ext cx="4064576" cy="1818175"/>
          </a:xfrm>
          <a:prstGeom prst="rect">
            <a:avLst/>
          </a:prstGeom>
          <a:noFill/>
          <a:ln>
            <a:noFill/>
          </a:ln>
        </p:spPr>
      </p:pic>
      <p:pic>
        <p:nvPicPr>
          <p:cNvPr id="181" name="Google Shape;181;p25"/>
          <p:cNvPicPr preferRelativeResize="0"/>
          <p:nvPr/>
        </p:nvPicPr>
        <p:blipFill>
          <a:blip r:embed="rId4">
            <a:alphaModFix/>
          </a:blip>
          <a:stretch>
            <a:fillRect/>
          </a:stretch>
        </p:blipFill>
        <p:spPr>
          <a:xfrm>
            <a:off x="4571999" y="2807249"/>
            <a:ext cx="4273575" cy="1503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Random Forest Model Approach 1 (David)</a:t>
            </a:r>
            <a:endParaRPr/>
          </a:p>
          <a:p>
            <a:pPr indent="0" lvl="0" marL="0" rtl="0" algn="l">
              <a:spcBef>
                <a:spcPts val="0"/>
              </a:spcBef>
              <a:spcAft>
                <a:spcPts val="0"/>
              </a:spcAft>
              <a:buNone/>
            </a:pPr>
            <a:r>
              <a:t/>
            </a:r>
            <a:endParaRPr/>
          </a:p>
        </p:txBody>
      </p:sp>
      <p:sp>
        <p:nvSpPr>
          <p:cNvPr id="187" name="Google Shape;187;p26"/>
          <p:cNvSpPr txBox="1"/>
          <p:nvPr>
            <p:ph idx="1" type="body"/>
          </p:nvPr>
        </p:nvSpPr>
        <p:spPr>
          <a:xfrm>
            <a:off x="311700" y="1017800"/>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Initial model has low accuracy (&lt; 75%), added data from another season and the </a:t>
            </a:r>
            <a:r>
              <a:rPr lang="en"/>
              <a:t>accuracy did not improve.</a:t>
            </a:r>
            <a:endParaRPr/>
          </a:p>
          <a:p>
            <a:pPr indent="-342900" lvl="0" marL="457200" rtl="0" algn="l">
              <a:spcBef>
                <a:spcPts val="0"/>
              </a:spcBef>
              <a:spcAft>
                <a:spcPts val="0"/>
              </a:spcAft>
              <a:buSzPts val="1800"/>
              <a:buChar char="●"/>
            </a:pPr>
            <a:r>
              <a:rPr lang="en"/>
              <a:t>The generated prediction predicts Sheffield United to be the winner.</a:t>
            </a:r>
            <a:r>
              <a:rPr lang="en"/>
              <a:t> </a:t>
            </a:r>
            <a:endParaRPr/>
          </a:p>
        </p:txBody>
      </p:sp>
      <p:pic>
        <p:nvPicPr>
          <p:cNvPr id="188" name="Google Shape;188;p26"/>
          <p:cNvPicPr preferRelativeResize="0"/>
          <p:nvPr/>
        </p:nvPicPr>
        <p:blipFill>
          <a:blip r:embed="rId3">
            <a:alphaModFix/>
          </a:blip>
          <a:stretch>
            <a:fillRect/>
          </a:stretch>
        </p:blipFill>
        <p:spPr>
          <a:xfrm>
            <a:off x="854398" y="2169175"/>
            <a:ext cx="3045625" cy="2468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Random Forest Model Approach 2 (Kate)</a:t>
            </a:r>
            <a:endParaRPr/>
          </a:p>
        </p:txBody>
      </p:sp>
      <p:sp>
        <p:nvSpPr>
          <p:cNvPr id="194" name="Google Shape;194;p2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Data contains 2020 -2022 two seasons of Premier League (760 record)</a:t>
            </a:r>
            <a:endParaRPr/>
          </a:p>
          <a:p>
            <a:pPr indent="-342900" lvl="0" marL="457200" rtl="0" algn="l">
              <a:spcBef>
                <a:spcPts val="0"/>
              </a:spcBef>
              <a:spcAft>
                <a:spcPts val="0"/>
              </a:spcAft>
              <a:buSzPts val="1800"/>
              <a:buChar char="●"/>
            </a:pPr>
            <a:r>
              <a:rPr lang="en"/>
              <a:t>Use parameters before 2022-08-01 as train and after 2022-08-01 as test</a:t>
            </a:r>
            <a:endParaRPr/>
          </a:p>
          <a:p>
            <a:pPr indent="-342900" lvl="0" marL="457200" rtl="0" algn="l">
              <a:spcBef>
                <a:spcPts val="0"/>
              </a:spcBef>
              <a:spcAft>
                <a:spcPts val="0"/>
              </a:spcAft>
              <a:buSzPts val="1800"/>
              <a:buChar char="●"/>
            </a:pPr>
            <a:r>
              <a:rPr lang="en"/>
              <a:t>Four predictors - accuracy rate = 90.7%</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95" name="Google Shape;195;p27"/>
          <p:cNvPicPr preferRelativeResize="0"/>
          <p:nvPr/>
        </p:nvPicPr>
        <p:blipFill>
          <a:blip r:embed="rId3">
            <a:alphaModFix/>
          </a:blip>
          <a:stretch>
            <a:fillRect/>
          </a:stretch>
        </p:blipFill>
        <p:spPr>
          <a:xfrm>
            <a:off x="886625" y="2342850"/>
            <a:ext cx="6602024" cy="547175"/>
          </a:xfrm>
          <a:prstGeom prst="rect">
            <a:avLst/>
          </a:prstGeom>
          <a:noFill/>
          <a:ln>
            <a:noFill/>
          </a:ln>
        </p:spPr>
      </p:pic>
      <p:pic>
        <p:nvPicPr>
          <p:cNvPr id="196" name="Google Shape;196;p27"/>
          <p:cNvPicPr preferRelativeResize="0"/>
          <p:nvPr/>
        </p:nvPicPr>
        <p:blipFill>
          <a:blip r:embed="rId4">
            <a:alphaModFix/>
          </a:blip>
          <a:stretch>
            <a:fillRect/>
          </a:stretch>
        </p:blipFill>
        <p:spPr>
          <a:xfrm>
            <a:off x="4664675" y="3057950"/>
            <a:ext cx="4343400" cy="1753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8"/>
          <p:cNvSpPr txBox="1"/>
          <p:nvPr>
            <p:ph type="title"/>
          </p:nvPr>
        </p:nvSpPr>
        <p:spPr>
          <a:xfrm>
            <a:off x="2496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t>
            </a:r>
            <a:r>
              <a:rPr b="1" lang="en" sz="3222"/>
              <a:t>Conclusion</a:t>
            </a:r>
            <a:endParaRPr b="1" sz="3222"/>
          </a:p>
        </p:txBody>
      </p:sp>
      <p:sp>
        <p:nvSpPr>
          <p:cNvPr id="202" name="Google Shape;202;p2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500">
                <a:solidFill>
                  <a:srgbClr val="292929"/>
                </a:solidFill>
                <a:highlight>
                  <a:srgbClr val="FFFFFF"/>
                </a:highlight>
                <a:latin typeface="Georgia"/>
                <a:ea typeface="Georgia"/>
                <a:cs typeface="Georgia"/>
                <a:sym typeface="Georgia"/>
              </a:rPr>
              <a:t>This project evaluated football results prediction for the English Premier League using various machine learning models based on real-world data from the real matches. The models were tested recursively and average predictive results were compared. The results showed that logistic regression yielded somewhat reasonable results, but falling short of the desired accuracy rate by about 13% </a:t>
            </a:r>
            <a:r>
              <a:rPr lang="en" sz="1500">
                <a:solidFill>
                  <a:srgbClr val="292929"/>
                </a:solidFill>
                <a:highlight>
                  <a:schemeClr val="lt1"/>
                </a:highlight>
                <a:latin typeface="Georgia"/>
                <a:ea typeface="Georgia"/>
                <a:cs typeface="Georgia"/>
                <a:sym typeface="Georgia"/>
              </a:rPr>
              <a:t>(62.1% compared to 75%)</a:t>
            </a:r>
            <a:r>
              <a:rPr lang="en" sz="1500">
                <a:solidFill>
                  <a:srgbClr val="292929"/>
                </a:solidFill>
                <a:highlight>
                  <a:srgbClr val="FFFFFF"/>
                </a:highlight>
                <a:latin typeface="Georgia"/>
                <a:ea typeface="Georgia"/>
                <a:cs typeface="Georgia"/>
                <a:sym typeface="Georgia"/>
              </a:rPr>
              <a:t>. </a:t>
            </a:r>
            <a:endParaRPr sz="1500">
              <a:solidFill>
                <a:srgbClr val="292929"/>
              </a:solidFill>
              <a:highlight>
                <a:srgbClr val="FFFFFF"/>
              </a:highlight>
              <a:latin typeface="Georgia"/>
              <a:ea typeface="Georgia"/>
              <a:cs typeface="Georgia"/>
              <a:sym typeface="Georgia"/>
            </a:endParaRPr>
          </a:p>
          <a:p>
            <a:pPr indent="0" lvl="0" marL="0" rtl="0" algn="ctr">
              <a:spcBef>
                <a:spcPts val="1200"/>
              </a:spcBef>
              <a:spcAft>
                <a:spcPts val="1200"/>
              </a:spcAft>
              <a:buNone/>
            </a:pPr>
            <a:r>
              <a:rPr lang="en" sz="1500">
                <a:solidFill>
                  <a:srgbClr val="292929"/>
                </a:solidFill>
                <a:highlight>
                  <a:srgbClr val="FFFFFF"/>
                </a:highlight>
                <a:latin typeface="Georgia"/>
                <a:ea typeface="Georgia"/>
                <a:cs typeface="Georgia"/>
                <a:sym typeface="Georgia"/>
              </a:rPr>
              <a:t>In addition, a ranking of the features’ relative importance was made to orient the use of Data.</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t>
            </a:r>
            <a:r>
              <a:rPr lang="en"/>
              <a:t>Data sources</a:t>
            </a:r>
            <a:endParaRPr/>
          </a:p>
          <a:p>
            <a:pPr indent="0" lvl="0" marL="0" rtl="0" algn="l">
              <a:spcBef>
                <a:spcPts val="0"/>
              </a:spcBef>
              <a:spcAft>
                <a:spcPts val="0"/>
              </a:spcAft>
              <a:buNone/>
            </a:pPr>
            <a:r>
              <a:t/>
            </a:r>
            <a:endParaRPr sz="1888"/>
          </a:p>
          <a:p>
            <a:pPr indent="0" lvl="0" marL="0" rtl="0" algn="l">
              <a:spcBef>
                <a:spcPts val="0"/>
              </a:spcBef>
              <a:spcAft>
                <a:spcPts val="0"/>
              </a:spcAft>
              <a:buNone/>
            </a:pPr>
            <a:r>
              <a:t/>
            </a:r>
            <a:endParaRPr sz="1888"/>
          </a:p>
          <a:p>
            <a:pPr indent="0" lvl="0" marL="0" rtl="0" algn="l">
              <a:spcBef>
                <a:spcPts val="0"/>
              </a:spcBef>
              <a:spcAft>
                <a:spcPts val="0"/>
              </a:spcAft>
              <a:buNone/>
            </a:pPr>
            <a:r>
              <a:rPr lang="en" sz="1888"/>
              <a:t> ● https://github.com/awesomedata/awesome-public-datasets</a:t>
            </a:r>
            <a:endParaRPr sz="1888"/>
          </a:p>
          <a:p>
            <a:pPr indent="0" lvl="0" marL="0" rtl="0" algn="l">
              <a:spcBef>
                <a:spcPts val="0"/>
              </a:spcBef>
              <a:spcAft>
                <a:spcPts val="0"/>
              </a:spcAft>
              <a:buNone/>
            </a:pPr>
            <a:r>
              <a:rPr lang="en" sz="1888"/>
              <a:t>●</a:t>
            </a:r>
            <a:r>
              <a:rPr lang="en" sz="1888" u="sng">
                <a:solidFill>
                  <a:schemeClr val="hlink"/>
                </a:solidFill>
                <a:hlinkClick r:id="rId3"/>
              </a:rPr>
              <a:t>https://www.kaggle.com/datasets/martj42/international-football-results-from-1872-t</a:t>
            </a:r>
            <a:r>
              <a:rPr lang="en" sz="1888"/>
              <a:t>o-2017</a:t>
            </a:r>
            <a:endParaRPr sz="1888"/>
          </a:p>
          <a:p>
            <a:pPr indent="0" lvl="0" marL="0" rtl="0" algn="l">
              <a:spcBef>
                <a:spcPts val="0"/>
              </a:spcBef>
              <a:spcAft>
                <a:spcPts val="0"/>
              </a:spcAft>
              <a:buNone/>
            </a:pPr>
            <a:r>
              <a:rPr lang="en" sz="1888"/>
              <a:t>  ● https://www.kaggle.com/datasets/secareanualin/football-eve</a:t>
            </a:r>
            <a:endParaRPr sz="1888"/>
          </a:p>
          <a:p>
            <a:pPr indent="-336550" lvl="0" marL="457200" rtl="0" algn="l">
              <a:spcBef>
                <a:spcPts val="0"/>
              </a:spcBef>
              <a:spcAft>
                <a:spcPts val="0"/>
              </a:spcAft>
              <a:buSzPct val="100000"/>
              <a:buChar char="●"/>
            </a:pPr>
            <a:r>
              <a:rPr lang="en" sz="1888" u="sng">
                <a:solidFill>
                  <a:schemeClr val="hlink"/>
                </a:solidFill>
                <a:hlinkClick r:id="rId4"/>
              </a:rPr>
              <a:t>https://www.todaymatchprediction.com/</a:t>
            </a:r>
            <a:endParaRPr sz="1888"/>
          </a:p>
          <a:p>
            <a:pPr indent="-336550" lvl="0" marL="457200" rtl="0" algn="l">
              <a:spcBef>
                <a:spcPts val="0"/>
              </a:spcBef>
              <a:spcAft>
                <a:spcPts val="0"/>
              </a:spcAft>
              <a:buSzPct val="100000"/>
              <a:buChar char="●"/>
            </a:pPr>
            <a:r>
              <a:rPr lang="en" sz="1888" u="sng">
                <a:solidFill>
                  <a:schemeClr val="hlink"/>
                </a:solidFill>
                <a:hlinkClick r:id="rId5"/>
              </a:rPr>
              <a:t>https://github.com/topics/football-prediction</a:t>
            </a:r>
            <a:endParaRPr sz="1888"/>
          </a:p>
          <a:p>
            <a:pPr indent="-336550" lvl="0" marL="457200" rtl="0" algn="l">
              <a:spcBef>
                <a:spcPts val="0"/>
              </a:spcBef>
              <a:spcAft>
                <a:spcPts val="0"/>
              </a:spcAft>
              <a:buSzPct val="100000"/>
              <a:buChar char="●"/>
            </a:pPr>
            <a:r>
              <a:rPr lang="en" sz="1888" u="sng">
                <a:solidFill>
                  <a:schemeClr val="hlink"/>
                </a:solidFill>
                <a:hlinkClick r:id="rId6"/>
              </a:rPr>
              <a:t>https://public.tableau.com/app/discover</a:t>
            </a:r>
            <a:endParaRPr sz="1888"/>
          </a:p>
          <a:p>
            <a:pPr indent="-336550" lvl="0" marL="457200" rtl="0" algn="l">
              <a:spcBef>
                <a:spcPts val="0"/>
              </a:spcBef>
              <a:spcAft>
                <a:spcPts val="0"/>
              </a:spcAft>
              <a:buSzPct val="100000"/>
              <a:buChar char="●"/>
            </a:pPr>
            <a:r>
              <a:rPr lang="en" sz="1888" u="sng">
                <a:solidFill>
                  <a:schemeClr val="hlink"/>
                </a:solidFill>
                <a:hlinkClick r:id="rId7"/>
              </a:rPr>
              <a:t>https://fbref.com/en/comps/9/Premier-League-Stats</a:t>
            </a:r>
            <a:endParaRPr sz="1888"/>
          </a:p>
          <a:p>
            <a:pPr indent="-336550" lvl="0" marL="457200" rtl="0" algn="l">
              <a:spcBef>
                <a:spcPts val="0"/>
              </a:spcBef>
              <a:spcAft>
                <a:spcPts val="0"/>
              </a:spcAft>
              <a:buSzPct val="100000"/>
              <a:buChar char="●"/>
            </a:pPr>
            <a:r>
              <a:t/>
            </a:r>
            <a:endParaRPr sz="1888"/>
          </a:p>
          <a:p>
            <a:pPr indent="0" lvl="0" marL="0" rtl="0" algn="l">
              <a:spcBef>
                <a:spcPts val="0"/>
              </a:spcBef>
              <a:spcAft>
                <a:spcPts val="0"/>
              </a:spcAft>
              <a:buNone/>
            </a:pPr>
            <a:r>
              <a:t/>
            </a:r>
            <a:endParaRPr sz="1888"/>
          </a:p>
          <a:p>
            <a:pPr indent="0" lvl="0" marL="0" rtl="0" algn="l">
              <a:spcBef>
                <a:spcPts val="0"/>
              </a:spcBef>
              <a:spcAft>
                <a:spcPts val="0"/>
              </a:spcAft>
              <a:buNone/>
            </a:pPr>
            <a:r>
              <a:t/>
            </a:r>
            <a:endParaRPr sz="1888"/>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0"/>
          <p:cNvSpPr txBox="1"/>
          <p:nvPr>
            <p:ph type="title"/>
          </p:nvPr>
        </p:nvSpPr>
        <p:spPr>
          <a:xfrm>
            <a:off x="2936450" y="1196525"/>
            <a:ext cx="36891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200"/>
              <a:t>Questions?</a:t>
            </a:r>
            <a:endParaRPr sz="5200"/>
          </a:p>
        </p:txBody>
      </p:sp>
      <p:sp>
        <p:nvSpPr>
          <p:cNvPr id="213" name="Google Shape;213;p30"/>
          <p:cNvSpPr txBox="1"/>
          <p:nvPr>
            <p:ph idx="1" type="body"/>
          </p:nvPr>
        </p:nvSpPr>
        <p:spPr>
          <a:xfrm>
            <a:off x="2236625" y="2223400"/>
            <a:ext cx="7131300" cy="607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6200"/>
              <a:t>THANK YOU!!</a:t>
            </a:r>
            <a:endParaRPr sz="6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218550" y="2547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t>
            </a:r>
            <a:r>
              <a:rPr b="1" lang="en"/>
              <a:t>     </a:t>
            </a:r>
            <a:r>
              <a:rPr b="1" lang="en" sz="3222"/>
              <a:t>Introduction </a:t>
            </a:r>
            <a:endParaRPr b="1" sz="3222"/>
          </a:p>
        </p:txBody>
      </p:sp>
      <p:sp>
        <p:nvSpPr>
          <p:cNvPr id="92" name="Google Shape;92;p14"/>
          <p:cNvSpPr txBox="1"/>
          <p:nvPr>
            <p:ph idx="1" type="body"/>
          </p:nvPr>
        </p:nvSpPr>
        <p:spPr>
          <a:xfrm>
            <a:off x="343950" y="918150"/>
            <a:ext cx="8456100" cy="2976000"/>
          </a:xfrm>
          <a:prstGeom prst="rect">
            <a:avLst/>
          </a:prstGeom>
          <a:ln cap="flat" cmpd="sng" w="19050">
            <a:solidFill>
              <a:srgbClr val="1D1C1D"/>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95000"/>
              </a:lnSpc>
              <a:spcBef>
                <a:spcPts val="0"/>
              </a:spcBef>
              <a:spcAft>
                <a:spcPts val="0"/>
              </a:spcAft>
              <a:buNone/>
            </a:pPr>
            <a:r>
              <a:rPr lang="en" sz="1600">
                <a:solidFill>
                  <a:srgbClr val="435059"/>
                </a:solidFill>
                <a:highlight>
                  <a:srgbClr val="FFFFFF"/>
                </a:highlight>
                <a:latin typeface="Corbel"/>
                <a:ea typeface="Corbel"/>
                <a:cs typeface="Corbel"/>
                <a:sym typeface="Corbel"/>
              </a:rPr>
              <a:t>It is true that football is gaining popularity because of the excitement and </a:t>
            </a:r>
            <a:r>
              <a:rPr lang="en" sz="1600">
                <a:solidFill>
                  <a:srgbClr val="435059"/>
                </a:solidFill>
                <a:highlight>
                  <a:srgbClr val="FFFFFF"/>
                </a:highlight>
                <a:latin typeface="Corbel"/>
                <a:ea typeface="Corbel"/>
                <a:cs typeface="Corbel"/>
                <a:sym typeface="Corbel"/>
              </a:rPr>
              <a:t>thrill</a:t>
            </a:r>
            <a:r>
              <a:rPr lang="en" sz="1600">
                <a:solidFill>
                  <a:srgbClr val="435059"/>
                </a:solidFill>
                <a:highlight>
                  <a:srgbClr val="FFFFFF"/>
                </a:highlight>
                <a:latin typeface="Corbel"/>
                <a:ea typeface="Corbel"/>
                <a:cs typeface="Corbel"/>
                <a:sym typeface="Corbel"/>
              </a:rPr>
              <a:t> that it offers. </a:t>
            </a:r>
            <a:r>
              <a:rPr lang="en" sz="1600">
                <a:solidFill>
                  <a:srgbClr val="435059"/>
                </a:solidFill>
                <a:highlight>
                  <a:srgbClr val="FFFFFF"/>
                </a:highlight>
                <a:latin typeface="Corbel"/>
                <a:ea typeface="Corbel"/>
                <a:cs typeface="Corbel"/>
                <a:sym typeface="Corbel"/>
              </a:rPr>
              <a:t>Most of us being football lover , we all have our favourite team and always excited to see them win. </a:t>
            </a:r>
            <a:r>
              <a:rPr lang="en" sz="1600">
                <a:solidFill>
                  <a:srgbClr val="292929"/>
                </a:solidFill>
                <a:highlight>
                  <a:srgbClr val="FFFFFF"/>
                </a:highlight>
                <a:latin typeface="Corbel"/>
                <a:ea typeface="Corbel"/>
                <a:cs typeface="Corbel"/>
                <a:sym typeface="Corbel"/>
              </a:rPr>
              <a:t>Thinking about betting, we clearly can see that football is a very unpredictable sport, and it does not acquire serious research to prove that. </a:t>
            </a:r>
            <a:r>
              <a:rPr lang="en" sz="1600">
                <a:solidFill>
                  <a:srgbClr val="435059"/>
                </a:solidFill>
                <a:highlight>
                  <a:srgbClr val="FFFFFF"/>
                </a:highlight>
                <a:latin typeface="Corbel"/>
                <a:ea typeface="Corbel"/>
                <a:cs typeface="Corbel"/>
                <a:sym typeface="Corbel"/>
              </a:rPr>
              <a:t>As a Data Analyst we thought of making</a:t>
            </a:r>
            <a:r>
              <a:rPr lang="en" sz="1600">
                <a:solidFill>
                  <a:srgbClr val="435059"/>
                </a:solidFill>
                <a:highlight>
                  <a:srgbClr val="FFFFFF"/>
                </a:highlight>
                <a:latin typeface="Corbel"/>
                <a:ea typeface="Corbel"/>
                <a:cs typeface="Corbel"/>
                <a:sym typeface="Corbel"/>
              </a:rPr>
              <a:t> a Football Match Predictor for over Stakeholders and for everyone who love to see what is going to the result of upcoming season. </a:t>
            </a:r>
            <a:endParaRPr sz="1900">
              <a:solidFill>
                <a:srgbClr val="435059"/>
              </a:solidFill>
              <a:highlight>
                <a:srgbClr val="FFFFFF"/>
              </a:highlight>
              <a:latin typeface="Corbel"/>
              <a:ea typeface="Corbel"/>
              <a:cs typeface="Corbel"/>
              <a:sym typeface="Corbel"/>
            </a:endParaRPr>
          </a:p>
          <a:p>
            <a:pPr indent="0" lvl="0" marL="0" rtl="0" algn="ctr">
              <a:lnSpc>
                <a:spcPct val="95000"/>
              </a:lnSpc>
              <a:spcBef>
                <a:spcPts val="1200"/>
              </a:spcBef>
              <a:spcAft>
                <a:spcPts val="0"/>
              </a:spcAft>
              <a:buNone/>
            </a:pPr>
            <a:r>
              <a:rPr lang="en" sz="1600">
                <a:solidFill>
                  <a:srgbClr val="435059"/>
                </a:solidFill>
                <a:highlight>
                  <a:srgbClr val="FFFFFF"/>
                </a:highlight>
                <a:latin typeface="Corbel"/>
                <a:ea typeface="Corbel"/>
                <a:cs typeface="Corbel"/>
                <a:sym typeface="Corbel"/>
              </a:rPr>
              <a:t>Although, you can find some individuals who </a:t>
            </a:r>
            <a:r>
              <a:rPr lang="en" sz="1600">
                <a:solidFill>
                  <a:srgbClr val="435059"/>
                </a:solidFill>
                <a:highlight>
                  <a:srgbClr val="FFFFFF"/>
                </a:highlight>
                <a:latin typeface="Corbel"/>
                <a:ea typeface="Corbel"/>
                <a:cs typeface="Corbel"/>
                <a:sym typeface="Corbel"/>
              </a:rPr>
              <a:t>are</a:t>
            </a:r>
            <a:r>
              <a:rPr lang="en" sz="1600">
                <a:solidFill>
                  <a:srgbClr val="435059"/>
                </a:solidFill>
                <a:highlight>
                  <a:srgbClr val="FFFFFF"/>
                </a:highlight>
                <a:latin typeface="Corbel"/>
                <a:ea typeface="Corbel"/>
                <a:cs typeface="Corbel"/>
                <a:sym typeface="Corbel"/>
              </a:rPr>
              <a:t> genuinely good when it comes to a</a:t>
            </a:r>
            <a:r>
              <a:rPr lang="en" sz="1600">
                <a:solidFill>
                  <a:srgbClr val="435059"/>
                </a:solidFill>
                <a:highlight>
                  <a:srgbClr val="FFFFFF"/>
                </a:highlight>
                <a:uFill>
                  <a:noFill/>
                </a:uFill>
                <a:latin typeface="Corbel"/>
                <a:ea typeface="Corbel"/>
                <a:cs typeface="Corbel"/>
                <a:sym typeface="Corbel"/>
                <a:hlinkClick r:id="rId3">
                  <a:extLst>
                    <a:ext uri="{A12FA001-AC4F-418D-AE19-62706E023703}">
                      <ahyp:hlinkClr val="tx"/>
                    </a:ext>
                  </a:extLst>
                </a:hlinkClick>
              </a:rPr>
              <a:t> </a:t>
            </a:r>
            <a:r>
              <a:rPr lang="en" sz="1600">
                <a:solidFill>
                  <a:srgbClr val="435059"/>
                </a:solidFill>
                <a:highlight>
                  <a:srgbClr val="FFFFFF"/>
                </a:highlight>
                <a:latin typeface="Corbel"/>
                <a:ea typeface="Corbel"/>
                <a:cs typeface="Corbel"/>
                <a:sym typeface="Corbel"/>
              </a:rPr>
              <a:t>football prediction. They are capable to predict what will transpire inside match</a:t>
            </a:r>
            <a:r>
              <a:rPr lang="en" sz="1300">
                <a:solidFill>
                  <a:srgbClr val="2B2B2B"/>
                </a:solidFill>
                <a:latin typeface="Corbel"/>
                <a:ea typeface="Corbel"/>
                <a:cs typeface="Corbel"/>
                <a:sym typeface="Corbel"/>
              </a:rPr>
              <a:t>. </a:t>
            </a:r>
            <a:r>
              <a:rPr lang="en" sz="1500">
                <a:solidFill>
                  <a:srgbClr val="292929"/>
                </a:solidFill>
                <a:highlight>
                  <a:srgbClr val="FFFFFF"/>
                </a:highlight>
                <a:latin typeface="Georgia"/>
                <a:ea typeface="Georgia"/>
                <a:cs typeface="Georgia"/>
                <a:sym typeface="Georgia"/>
              </a:rPr>
              <a:t>So, the prior objective of this project is to create a supervised machine learning algorithm that predicts the football matches results based on the statistics of the matches. Thus it will be possible to evaluate the difficulty level of prediction. </a:t>
            </a:r>
            <a:endParaRPr sz="1300">
              <a:solidFill>
                <a:srgbClr val="2B2B2B"/>
              </a:solidFill>
              <a:latin typeface="Corbel"/>
              <a:ea typeface="Corbel"/>
              <a:cs typeface="Corbel"/>
              <a:sym typeface="Corbel"/>
            </a:endParaRPr>
          </a:p>
          <a:p>
            <a:pPr indent="0" lvl="0" marL="0" rtl="0" algn="ctr">
              <a:lnSpc>
                <a:spcPct val="95000"/>
              </a:lnSpc>
              <a:spcBef>
                <a:spcPts val="1200"/>
              </a:spcBef>
              <a:spcAft>
                <a:spcPts val="0"/>
              </a:spcAft>
              <a:buNone/>
            </a:pPr>
            <a:r>
              <a:t/>
            </a:r>
            <a:endParaRPr sz="1500">
              <a:solidFill>
                <a:srgbClr val="2B2B2B"/>
              </a:solidFill>
            </a:endParaRPr>
          </a:p>
          <a:p>
            <a:pPr indent="0" lvl="0" marL="0" rtl="0" algn="l">
              <a:lnSpc>
                <a:spcPct val="95000"/>
              </a:lnSpc>
              <a:spcBef>
                <a:spcPts val="1200"/>
              </a:spcBef>
              <a:spcAft>
                <a:spcPts val="0"/>
              </a:spcAft>
              <a:buNone/>
            </a:pPr>
            <a:r>
              <a:t/>
            </a:r>
            <a:endParaRPr>
              <a:solidFill>
                <a:srgbClr val="435059"/>
              </a:solidFill>
              <a:highlight>
                <a:srgbClr val="FFFFFF"/>
              </a:highlight>
              <a:latin typeface="Times New Roman"/>
              <a:ea typeface="Times New Roman"/>
              <a:cs typeface="Times New Roman"/>
              <a:sym typeface="Times New Roman"/>
            </a:endParaRPr>
          </a:p>
          <a:p>
            <a:pPr indent="0" lvl="0" marL="0" rtl="0" algn="ctr">
              <a:lnSpc>
                <a:spcPct val="95000"/>
              </a:lnSpc>
              <a:spcBef>
                <a:spcPts val="1200"/>
              </a:spcBef>
              <a:spcAft>
                <a:spcPts val="0"/>
              </a:spcAft>
              <a:buNone/>
            </a:pPr>
            <a:r>
              <a:t/>
            </a:r>
            <a:endParaRPr>
              <a:solidFill>
                <a:srgbClr val="435059"/>
              </a:solidFill>
              <a:highlight>
                <a:srgbClr val="FFFFFF"/>
              </a:highlight>
              <a:latin typeface="Times New Roman"/>
              <a:ea typeface="Times New Roman"/>
              <a:cs typeface="Times New Roman"/>
              <a:sym typeface="Times New Roman"/>
            </a:endParaRPr>
          </a:p>
          <a:p>
            <a:pPr indent="0" lvl="0" marL="0" rtl="0" algn="ctr">
              <a:lnSpc>
                <a:spcPct val="95000"/>
              </a:lnSpc>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type="title"/>
          </p:nvPr>
        </p:nvSpPr>
        <p:spPr>
          <a:xfrm>
            <a:off x="-28975" y="1450000"/>
            <a:ext cx="55368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Research Questions</a:t>
            </a:r>
            <a:endParaRPr/>
          </a:p>
        </p:txBody>
      </p:sp>
      <p:sp>
        <p:nvSpPr>
          <p:cNvPr id="98" name="Google Shape;98;p15"/>
          <p:cNvSpPr txBox="1"/>
          <p:nvPr>
            <p:ph idx="1" type="body"/>
          </p:nvPr>
        </p:nvSpPr>
        <p:spPr>
          <a:xfrm>
            <a:off x="389825" y="1923250"/>
            <a:ext cx="4699200" cy="693600"/>
          </a:xfrm>
          <a:prstGeom prst="rect">
            <a:avLst/>
          </a:prstGeom>
        </p:spPr>
        <p:txBody>
          <a:bodyPr anchorCtr="0" anchor="t" bIns="91425" lIns="91425" spcFirstLastPara="1" rIns="91425" wrap="square" tIns="91425">
            <a:normAutofit fontScale="25000" lnSpcReduction="20000"/>
          </a:bodyPr>
          <a:lstStyle/>
          <a:p>
            <a:pPr indent="0" lvl="0" marL="0" rtl="0" algn="l">
              <a:lnSpc>
                <a:spcPct val="95000"/>
              </a:lnSpc>
              <a:spcBef>
                <a:spcPts val="1500"/>
              </a:spcBef>
              <a:spcAft>
                <a:spcPts val="0"/>
              </a:spcAft>
              <a:buSzPct val="40732"/>
              <a:buNone/>
            </a:pPr>
            <a:r>
              <a:t/>
            </a:r>
            <a:endParaRPr sz="2295">
              <a:solidFill>
                <a:srgbClr val="3C4043"/>
              </a:solidFill>
              <a:latin typeface="Arial"/>
              <a:ea typeface="Arial"/>
              <a:cs typeface="Arial"/>
              <a:sym typeface="Arial"/>
            </a:endParaRPr>
          </a:p>
          <a:p>
            <a:pPr indent="0" lvl="0" marL="457200" rtl="0" algn="ctr">
              <a:lnSpc>
                <a:spcPct val="95000"/>
              </a:lnSpc>
              <a:spcBef>
                <a:spcPts val="1500"/>
              </a:spcBef>
              <a:spcAft>
                <a:spcPts val="0"/>
              </a:spcAft>
              <a:buSzPts val="234"/>
              <a:buNone/>
            </a:pPr>
            <a:r>
              <a:rPr lang="en" sz="8295">
                <a:solidFill>
                  <a:srgbClr val="3C4043"/>
                </a:solidFill>
                <a:latin typeface="Arial"/>
                <a:ea typeface="Arial"/>
                <a:cs typeface="Arial"/>
                <a:sym typeface="Arial"/>
              </a:rPr>
              <a:t>Who is going to win the next season?</a:t>
            </a:r>
            <a:endParaRPr sz="8295">
              <a:solidFill>
                <a:srgbClr val="3C4043"/>
              </a:solidFill>
              <a:latin typeface="Arial"/>
              <a:ea typeface="Arial"/>
              <a:cs typeface="Arial"/>
              <a:sym typeface="Arial"/>
            </a:endParaRPr>
          </a:p>
          <a:p>
            <a:pPr indent="0" lvl="0" marL="0" rtl="0" algn="l">
              <a:lnSpc>
                <a:spcPct val="95000"/>
              </a:lnSpc>
              <a:spcBef>
                <a:spcPts val="1500"/>
              </a:spcBef>
              <a:spcAft>
                <a:spcPts val="0"/>
              </a:spcAft>
              <a:buSzPts val="234"/>
              <a:buNone/>
            </a:pPr>
            <a:r>
              <a:t/>
            </a:r>
            <a:endParaRPr sz="130">
              <a:solidFill>
                <a:srgbClr val="3C4043"/>
              </a:solidFill>
              <a:latin typeface="Arial"/>
              <a:ea typeface="Arial"/>
              <a:cs typeface="Arial"/>
              <a:sym typeface="Arial"/>
            </a:endParaRPr>
          </a:p>
          <a:p>
            <a:pPr indent="0" lvl="0" marL="0" rtl="0" algn="l">
              <a:lnSpc>
                <a:spcPct val="95000"/>
              </a:lnSpc>
              <a:spcBef>
                <a:spcPts val="1200"/>
              </a:spcBef>
              <a:spcAft>
                <a:spcPts val="1200"/>
              </a:spcAft>
              <a:buSzPts val="234"/>
              <a:buNone/>
            </a:pPr>
            <a:r>
              <a:t/>
            </a:r>
            <a:endParaRPr sz="100"/>
          </a:p>
        </p:txBody>
      </p:sp>
      <p:pic>
        <p:nvPicPr>
          <p:cNvPr id="99" name="Google Shape;99;p15"/>
          <p:cNvPicPr preferRelativeResize="0"/>
          <p:nvPr/>
        </p:nvPicPr>
        <p:blipFill>
          <a:blip r:embed="rId3">
            <a:alphaModFix/>
          </a:blip>
          <a:stretch>
            <a:fillRect/>
          </a:stretch>
        </p:blipFill>
        <p:spPr>
          <a:xfrm>
            <a:off x="5680063" y="389275"/>
            <a:ext cx="3400000" cy="2120050"/>
          </a:xfrm>
          <a:prstGeom prst="rect">
            <a:avLst/>
          </a:prstGeom>
          <a:noFill/>
          <a:ln>
            <a:noFill/>
          </a:ln>
        </p:spPr>
      </p:pic>
      <p:pic>
        <p:nvPicPr>
          <p:cNvPr id="100" name="Google Shape;100;p15"/>
          <p:cNvPicPr preferRelativeResize="0"/>
          <p:nvPr/>
        </p:nvPicPr>
        <p:blipFill>
          <a:blip r:embed="rId4">
            <a:alphaModFix/>
          </a:blip>
          <a:stretch>
            <a:fillRect/>
          </a:stretch>
        </p:blipFill>
        <p:spPr>
          <a:xfrm>
            <a:off x="5657519" y="2761725"/>
            <a:ext cx="3445081" cy="2120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363425" y="1098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t>
            </a:r>
            <a:r>
              <a:rPr lang="en"/>
              <a:t> Home Team Win and Loss Steak</a:t>
            </a:r>
            <a:endParaRPr/>
          </a:p>
        </p:txBody>
      </p:sp>
      <p:sp>
        <p:nvSpPr>
          <p:cNvPr id="106" name="Google Shape;106;p1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7" name="Google Shape;107;p16"/>
          <p:cNvPicPr preferRelativeResize="0"/>
          <p:nvPr/>
        </p:nvPicPr>
        <p:blipFill>
          <a:blip r:embed="rId3">
            <a:alphaModFix/>
          </a:blip>
          <a:stretch>
            <a:fillRect/>
          </a:stretch>
        </p:blipFill>
        <p:spPr>
          <a:xfrm>
            <a:off x="4689525" y="917925"/>
            <a:ext cx="4454475" cy="3908475"/>
          </a:xfrm>
          <a:prstGeom prst="rect">
            <a:avLst/>
          </a:prstGeom>
          <a:noFill/>
          <a:ln>
            <a:noFill/>
          </a:ln>
        </p:spPr>
      </p:pic>
      <p:pic>
        <p:nvPicPr>
          <p:cNvPr id="108" name="Google Shape;108;p16"/>
          <p:cNvPicPr preferRelativeResize="0"/>
          <p:nvPr/>
        </p:nvPicPr>
        <p:blipFill>
          <a:blip r:embed="rId4">
            <a:alphaModFix/>
          </a:blip>
          <a:stretch>
            <a:fillRect/>
          </a:stretch>
        </p:blipFill>
        <p:spPr>
          <a:xfrm>
            <a:off x="158425" y="917925"/>
            <a:ext cx="4372175" cy="3854049"/>
          </a:xfrm>
          <a:prstGeom prst="rect">
            <a:avLst/>
          </a:prstGeom>
          <a:noFill/>
          <a:ln>
            <a:noFill/>
          </a:ln>
        </p:spPr>
      </p:pic>
      <p:sp>
        <p:nvSpPr>
          <p:cNvPr id="109" name="Google Shape;109;p16"/>
          <p:cNvSpPr txBox="1"/>
          <p:nvPr/>
        </p:nvSpPr>
        <p:spPr>
          <a:xfrm>
            <a:off x="6303038" y="773675"/>
            <a:ext cx="160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New Castle</a:t>
            </a:r>
            <a:endParaRPr>
              <a:latin typeface="Roboto"/>
              <a:ea typeface="Roboto"/>
              <a:cs typeface="Roboto"/>
              <a:sym typeface="Roboto"/>
            </a:endParaRPr>
          </a:p>
        </p:txBody>
      </p:sp>
      <p:sp>
        <p:nvSpPr>
          <p:cNvPr id="110" name="Google Shape;110;p16"/>
          <p:cNvSpPr txBox="1"/>
          <p:nvPr/>
        </p:nvSpPr>
        <p:spPr>
          <a:xfrm>
            <a:off x="1864900" y="852775"/>
            <a:ext cx="134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Chelsea</a:t>
            </a:r>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311700" y="1098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Away</a:t>
            </a:r>
            <a:r>
              <a:rPr lang="en"/>
              <a:t> Team Win and Loss Steak</a:t>
            </a:r>
            <a:endParaRPr/>
          </a:p>
          <a:p>
            <a:pPr indent="0" lvl="0" marL="0" rtl="0" algn="l">
              <a:spcBef>
                <a:spcPts val="0"/>
              </a:spcBef>
              <a:spcAft>
                <a:spcPts val="0"/>
              </a:spcAft>
              <a:buNone/>
            </a:pPr>
            <a:r>
              <a:t/>
            </a:r>
            <a:endParaRPr/>
          </a:p>
        </p:txBody>
      </p:sp>
      <p:sp>
        <p:nvSpPr>
          <p:cNvPr id="116" name="Google Shape;116;p1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7" name="Google Shape;117;p17"/>
          <p:cNvPicPr preferRelativeResize="0"/>
          <p:nvPr/>
        </p:nvPicPr>
        <p:blipFill>
          <a:blip r:embed="rId3">
            <a:alphaModFix/>
          </a:blip>
          <a:stretch>
            <a:fillRect/>
          </a:stretch>
        </p:blipFill>
        <p:spPr>
          <a:xfrm>
            <a:off x="54925" y="1024850"/>
            <a:ext cx="4252375" cy="4021650"/>
          </a:xfrm>
          <a:prstGeom prst="rect">
            <a:avLst/>
          </a:prstGeom>
          <a:noFill/>
          <a:ln>
            <a:noFill/>
          </a:ln>
        </p:spPr>
      </p:pic>
      <p:pic>
        <p:nvPicPr>
          <p:cNvPr id="118" name="Google Shape;118;p17"/>
          <p:cNvPicPr preferRelativeResize="0"/>
          <p:nvPr/>
        </p:nvPicPr>
        <p:blipFill>
          <a:blip r:embed="rId4">
            <a:alphaModFix/>
          </a:blip>
          <a:stretch>
            <a:fillRect/>
          </a:stretch>
        </p:blipFill>
        <p:spPr>
          <a:xfrm>
            <a:off x="4379725" y="888550"/>
            <a:ext cx="4681475" cy="4157950"/>
          </a:xfrm>
          <a:prstGeom prst="rect">
            <a:avLst/>
          </a:prstGeom>
          <a:noFill/>
          <a:ln>
            <a:noFill/>
          </a:ln>
        </p:spPr>
      </p:pic>
      <p:sp>
        <p:nvSpPr>
          <p:cNvPr id="119" name="Google Shape;119;p17"/>
          <p:cNvSpPr txBox="1"/>
          <p:nvPr/>
        </p:nvSpPr>
        <p:spPr>
          <a:xfrm>
            <a:off x="6128750" y="717675"/>
            <a:ext cx="165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Man United</a:t>
            </a:r>
            <a:endParaRPr>
              <a:latin typeface="Roboto"/>
              <a:ea typeface="Roboto"/>
              <a:cs typeface="Roboto"/>
              <a:sym typeface="Roboto"/>
            </a:endParaRPr>
          </a:p>
        </p:txBody>
      </p:sp>
      <p:sp>
        <p:nvSpPr>
          <p:cNvPr id="120" name="Google Shape;120;p17"/>
          <p:cNvSpPr txBox="1"/>
          <p:nvPr/>
        </p:nvSpPr>
        <p:spPr>
          <a:xfrm>
            <a:off x="1875225" y="888550"/>
            <a:ext cx="117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Chelsea</a:t>
            </a:r>
            <a:endParaRPr>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633750" y="0"/>
            <a:ext cx="7554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Home Team Win Steak From Year 2001-2018</a:t>
            </a:r>
            <a:endParaRPr/>
          </a:p>
        </p:txBody>
      </p:sp>
      <p:sp>
        <p:nvSpPr>
          <p:cNvPr id="126" name="Google Shape;126;p1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7" name="Google Shape;127;p18"/>
          <p:cNvPicPr preferRelativeResize="0"/>
          <p:nvPr/>
        </p:nvPicPr>
        <p:blipFill>
          <a:blip r:embed="rId3">
            <a:alphaModFix/>
          </a:blip>
          <a:stretch>
            <a:fillRect/>
          </a:stretch>
        </p:blipFill>
        <p:spPr>
          <a:xfrm>
            <a:off x="0" y="676113"/>
            <a:ext cx="9143999" cy="44465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690600" y="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Away Team Win Steak From Year 2001-2018</a:t>
            </a:r>
            <a:endParaRPr/>
          </a:p>
        </p:txBody>
      </p:sp>
      <p:sp>
        <p:nvSpPr>
          <p:cNvPr id="133" name="Google Shape;133;p1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4" name="Google Shape;134;p19"/>
          <p:cNvPicPr preferRelativeResize="0"/>
          <p:nvPr/>
        </p:nvPicPr>
        <p:blipFill>
          <a:blip r:embed="rId3">
            <a:alphaModFix/>
          </a:blip>
          <a:stretch>
            <a:fillRect/>
          </a:stretch>
        </p:blipFill>
        <p:spPr>
          <a:xfrm>
            <a:off x="0" y="666475"/>
            <a:ext cx="9144001" cy="43859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0"/>
          <p:cNvSpPr txBox="1"/>
          <p:nvPr>
            <p:ph type="title"/>
          </p:nvPr>
        </p:nvSpPr>
        <p:spPr>
          <a:xfrm>
            <a:off x="0" y="0"/>
            <a:ext cx="91440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Logistic Regression – 1st Model</a:t>
            </a:r>
            <a:endParaRPr/>
          </a:p>
        </p:txBody>
      </p:sp>
      <p:sp>
        <p:nvSpPr>
          <p:cNvPr id="140" name="Google Shape;140;p2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For my first attempt, I tried predicting the winner (home vs. away) using logistic regression. Logistic regression is used because of its accuracy and usefulness in solving </a:t>
            </a:r>
            <a:r>
              <a:rPr i="1" lang="en"/>
              <a:t>categorical </a:t>
            </a:r>
            <a:r>
              <a:rPr lang="en"/>
              <a:t>issues. </a:t>
            </a:r>
            <a:endParaRPr/>
          </a:p>
          <a:p>
            <a:pPr indent="0" lvl="0" marL="0" rtl="0" algn="l">
              <a:spcBef>
                <a:spcPts val="1200"/>
              </a:spcBef>
              <a:spcAft>
                <a:spcPts val="1200"/>
              </a:spcAft>
              <a:buNone/>
            </a:pPr>
            <a:r>
              <a:rPr lang="en"/>
              <a:t>However, my scores were too good to be true. The initial accuracy score test gave 1.0, which only decreased marginally after the second attempt.</a:t>
            </a:r>
            <a:endParaRPr/>
          </a:p>
        </p:txBody>
      </p:sp>
      <p:pic>
        <p:nvPicPr>
          <p:cNvPr id="141" name="Google Shape;141;p20"/>
          <p:cNvPicPr preferRelativeResize="0"/>
          <p:nvPr/>
        </p:nvPicPr>
        <p:blipFill>
          <a:blip r:embed="rId3">
            <a:alphaModFix/>
          </a:blip>
          <a:stretch>
            <a:fillRect/>
          </a:stretch>
        </p:blipFill>
        <p:spPr>
          <a:xfrm>
            <a:off x="3951300" y="3728276"/>
            <a:ext cx="4880999" cy="840600"/>
          </a:xfrm>
          <a:prstGeom prst="rect">
            <a:avLst/>
          </a:prstGeom>
          <a:noFill/>
          <a:ln cap="flat" cmpd="sng" w="9525">
            <a:solidFill>
              <a:srgbClr val="1D1C1D"/>
            </a:solidFill>
            <a:prstDash val="solid"/>
            <a:round/>
            <a:headEnd len="sm" w="sm" type="none"/>
            <a:tailEnd len="sm" w="sm" type="none"/>
          </a:ln>
        </p:spPr>
      </p:pic>
      <p:pic>
        <p:nvPicPr>
          <p:cNvPr id="142" name="Google Shape;142;p20"/>
          <p:cNvPicPr preferRelativeResize="0"/>
          <p:nvPr/>
        </p:nvPicPr>
        <p:blipFill>
          <a:blip r:embed="rId4">
            <a:alphaModFix/>
          </a:blip>
          <a:stretch>
            <a:fillRect/>
          </a:stretch>
        </p:blipFill>
        <p:spPr>
          <a:xfrm>
            <a:off x="311700" y="3179175"/>
            <a:ext cx="4115576" cy="1010550"/>
          </a:xfrm>
          <a:prstGeom prst="rect">
            <a:avLst/>
          </a:prstGeom>
          <a:noFill/>
          <a:ln cap="flat" cmpd="sng" w="9525">
            <a:solidFill>
              <a:srgbClr val="1D1C1D"/>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0" y="0"/>
            <a:ext cx="91440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Troubleshooting</a:t>
            </a:r>
            <a:r>
              <a:rPr lang="en"/>
              <a:t> 1st Model</a:t>
            </a:r>
            <a:endParaRPr/>
          </a:p>
        </p:txBody>
      </p:sp>
      <p:sp>
        <p:nvSpPr>
          <p:cNvPr id="148" name="Google Shape;148;p2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very thought of predicting which side (home vs. away) won was a bad </a:t>
            </a:r>
            <a:r>
              <a:rPr lang="en"/>
              <a:t>mistake</a:t>
            </a:r>
            <a:r>
              <a:rPr lang="en"/>
              <a:t> in the first place. Data contained exact scores of each side, which explained the obviously perfect accuracy rate.</a:t>
            </a:r>
            <a:endParaRPr/>
          </a:p>
          <a:p>
            <a:pPr indent="0" lvl="0" marL="0" rtl="0" algn="l">
              <a:spcBef>
                <a:spcPts val="1200"/>
              </a:spcBef>
              <a:spcAft>
                <a:spcPts val="1200"/>
              </a:spcAft>
              <a:buNone/>
            </a:pPr>
            <a:r>
              <a:rPr lang="en"/>
              <a:t> </a:t>
            </a:r>
            <a:endParaRPr/>
          </a:p>
        </p:txBody>
      </p:sp>
      <p:pic>
        <p:nvPicPr>
          <p:cNvPr id="149" name="Google Shape;149;p21"/>
          <p:cNvPicPr preferRelativeResize="0"/>
          <p:nvPr/>
        </p:nvPicPr>
        <p:blipFill>
          <a:blip r:embed="rId3">
            <a:alphaModFix/>
          </a:blip>
          <a:stretch>
            <a:fillRect/>
          </a:stretch>
        </p:blipFill>
        <p:spPr>
          <a:xfrm>
            <a:off x="4836375" y="2100550"/>
            <a:ext cx="1934725" cy="2781175"/>
          </a:xfrm>
          <a:prstGeom prst="rect">
            <a:avLst/>
          </a:prstGeom>
          <a:noFill/>
          <a:ln cap="flat" cmpd="sng" w="9525">
            <a:solidFill>
              <a:srgbClr val="1D1C1D"/>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